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5D6"/>
    <a:srgbClr val="D6A8EA"/>
    <a:srgbClr val="ADC1E5"/>
    <a:srgbClr val="C1D1EB"/>
    <a:srgbClr val="9999FF"/>
    <a:srgbClr val="009900"/>
    <a:srgbClr val="F5FCF5"/>
    <a:srgbClr val="CEFACD"/>
    <a:srgbClr val="FFE1E2"/>
    <a:srgbClr val="EBF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CFD0A-4042-4CA1-B191-9E204CE7ACB0}" v="1" dt="2023-01-12T10:47:41.2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15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B62336C-89AA-4C13-B431-720CD5CC7C8D}"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4038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B62336C-89AA-4C13-B431-720CD5CC7C8D}"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39961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B62336C-89AA-4C13-B431-720CD5CC7C8D}"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176337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B62336C-89AA-4C13-B431-720CD5CC7C8D}"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207342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B62336C-89AA-4C13-B431-720CD5CC7C8D}"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2815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B62336C-89AA-4C13-B431-720CD5CC7C8D}"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273340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B62336C-89AA-4C13-B431-720CD5CC7C8D}" type="datetimeFigureOut">
              <a:rPr lang="en-GB" smtClean="0"/>
              <a:t>17/01/2023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331018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B62336C-89AA-4C13-B431-720CD5CC7C8D}"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376971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2336C-89AA-4C13-B431-720CD5CC7C8D}"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415230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AB62336C-89AA-4C13-B431-720CD5CC7C8D}"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406991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AB62336C-89AA-4C13-B431-720CD5CC7C8D}"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80EE4-7DD4-43DC-B328-AE040BFA4F98}" type="slidenum">
              <a:rPr lang="en-GB" smtClean="0"/>
              <a:t>‹#›</a:t>
            </a:fld>
            <a:endParaRPr lang="en-GB"/>
          </a:p>
        </p:txBody>
      </p:sp>
    </p:spTree>
    <p:extLst>
      <p:ext uri="{BB962C8B-B14F-4D97-AF65-F5344CB8AC3E}">
        <p14:creationId xmlns:p14="http://schemas.microsoft.com/office/powerpoint/2010/main" val="182520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B62336C-89AA-4C13-B431-720CD5CC7C8D}" type="datetimeFigureOut">
              <a:rPr lang="en-GB" smtClean="0"/>
              <a:t>17/01/2023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BA680EE4-7DD4-43DC-B328-AE040BFA4F98}" type="slidenum">
              <a:rPr lang="en-GB" smtClean="0"/>
              <a:t>‹#›</a:t>
            </a:fld>
            <a:endParaRPr lang="en-GB"/>
          </a:p>
        </p:txBody>
      </p:sp>
    </p:spTree>
    <p:extLst>
      <p:ext uri="{BB962C8B-B14F-4D97-AF65-F5344CB8AC3E}">
        <p14:creationId xmlns:p14="http://schemas.microsoft.com/office/powerpoint/2010/main" val="15584997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61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DFC08159-6432-53C2-9451-31A8A9700A8C}"/>
              </a:ext>
            </a:extLst>
          </p:cNvPr>
          <p:cNvSpPr/>
          <p:nvPr/>
        </p:nvSpPr>
        <p:spPr>
          <a:xfrm>
            <a:off x="5598958" y="3289624"/>
            <a:ext cx="1501775" cy="1448443"/>
          </a:xfrm>
          <a:prstGeom prst="ellipse">
            <a:avLst/>
          </a:prstGeom>
          <a:solidFill>
            <a:srgbClr val="B9E6FD"/>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2" dirty="0"/>
          </a:p>
        </p:txBody>
      </p:sp>
      <p:sp>
        <p:nvSpPr>
          <p:cNvPr id="5" name="Rectangle 4">
            <a:extLst>
              <a:ext uri="{FF2B5EF4-FFF2-40B4-BE49-F238E27FC236}">
                <a16:creationId xmlns:a16="http://schemas.microsoft.com/office/drawing/2014/main" id="{4CE580FC-2B23-41FC-ACA4-BA9DDF91E3B2}"/>
              </a:ext>
            </a:extLst>
          </p:cNvPr>
          <p:cNvSpPr/>
          <p:nvPr/>
        </p:nvSpPr>
        <p:spPr>
          <a:xfrm>
            <a:off x="462990" y="263293"/>
            <a:ext cx="11875621" cy="1311691"/>
          </a:xfrm>
          <a:prstGeom prst="rect">
            <a:avLst/>
          </a:prstGeom>
          <a:solidFill>
            <a:schemeClr val="accent2">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34" b="1" u="sng" dirty="0">
                <a:solidFill>
                  <a:schemeClr val="tx1"/>
                </a:solidFill>
              </a:rPr>
              <a:t>“Filling a gap” - The role of a Practice Education </a:t>
            </a:r>
          </a:p>
          <a:p>
            <a:pPr algn="ctr"/>
            <a:r>
              <a:rPr lang="en-GB" sz="2634" b="1" u="sng" dirty="0">
                <a:solidFill>
                  <a:schemeClr val="tx1"/>
                </a:solidFill>
              </a:rPr>
              <a:t>Facilitator in Medical Education (MPEF): Supporting a Diverse Workforce</a:t>
            </a:r>
          </a:p>
          <a:p>
            <a:pPr algn="ctr"/>
            <a:r>
              <a:rPr lang="en-GB" sz="1437" b="1" dirty="0">
                <a:solidFill>
                  <a:schemeClr val="tx1"/>
                </a:solidFill>
              </a:rPr>
              <a:t>Ms Dawn Bullen and Ms Joanne Baker</a:t>
            </a:r>
          </a:p>
        </p:txBody>
      </p:sp>
      <p:sp>
        <p:nvSpPr>
          <p:cNvPr id="7" name="Flowchart: Process 6">
            <a:extLst>
              <a:ext uri="{FF2B5EF4-FFF2-40B4-BE49-F238E27FC236}">
                <a16:creationId xmlns:a16="http://schemas.microsoft.com/office/drawing/2014/main" id="{650B65B9-5EB2-4C82-963D-646AFEE837C8}"/>
              </a:ext>
            </a:extLst>
          </p:cNvPr>
          <p:cNvSpPr/>
          <p:nvPr/>
        </p:nvSpPr>
        <p:spPr>
          <a:xfrm>
            <a:off x="3462773" y="5123417"/>
            <a:ext cx="1691746" cy="1740515"/>
          </a:xfrm>
          <a:prstGeom prst="flowChartProcess">
            <a:avLst/>
          </a:prstGeom>
          <a:solidFill>
            <a:srgbClr val="D6A8EA"/>
          </a:solidFill>
        </p:spPr>
        <p:style>
          <a:lnRef idx="2">
            <a:schemeClr val="accent1">
              <a:shade val="50000"/>
            </a:schemeClr>
          </a:lnRef>
          <a:fillRef idx="1">
            <a:schemeClr val="accent1"/>
          </a:fillRef>
          <a:effectRef idx="0">
            <a:schemeClr val="accent1"/>
          </a:effectRef>
          <a:fontRef idx="minor">
            <a:schemeClr val="lt1"/>
          </a:fontRef>
        </p:style>
        <p:txBody>
          <a:bodyPr lIns="54742" tIns="27371" rIns="54742" bIns="27371" rtlCol="0" anchor="ctr"/>
          <a:lstStyle/>
          <a:p>
            <a:pPr algn="ctr"/>
            <a:endParaRPr lang="en-GB" sz="662" dirty="0">
              <a:solidFill>
                <a:schemeClr val="bg1"/>
              </a:solidFill>
              <a:latin typeface="Arial"/>
              <a:cs typeface="Arial"/>
            </a:endParaRPr>
          </a:p>
          <a:p>
            <a:pPr algn="ctr"/>
            <a:r>
              <a:rPr lang="en-GB" sz="1050">
                <a:solidFill>
                  <a:schemeClr val="bg1"/>
                </a:solidFill>
                <a:latin typeface="Arial"/>
                <a:cs typeface="Arial"/>
              </a:rPr>
              <a:t>Learner Population </a:t>
            </a:r>
            <a:r>
              <a:rPr lang="en-GB" sz="1050" dirty="0">
                <a:solidFill>
                  <a:schemeClr val="bg1"/>
                </a:solidFill>
                <a:latin typeface="Arial"/>
                <a:cs typeface="Arial"/>
              </a:rPr>
              <a:t>supported by MPEF</a:t>
            </a:r>
          </a:p>
          <a:p>
            <a:pPr algn="ctr"/>
            <a:r>
              <a:rPr lang="en-GB" sz="1050" dirty="0">
                <a:solidFill>
                  <a:schemeClr val="bg1"/>
                </a:solidFill>
                <a:latin typeface="Arial"/>
                <a:cs typeface="Arial"/>
              </a:rPr>
              <a:t>2022 – 2023</a:t>
            </a:r>
          </a:p>
          <a:p>
            <a:endParaRPr lang="en-GB" sz="1050" dirty="0">
              <a:solidFill>
                <a:schemeClr val="bg1"/>
              </a:solidFill>
              <a:latin typeface="Arial"/>
              <a:cs typeface="Arial"/>
            </a:endParaRPr>
          </a:p>
          <a:p>
            <a:pPr marL="205294" indent="-205294">
              <a:buFont typeface="Arial" panose="020B0604020202020204" pitchFamily="34" charset="0"/>
              <a:buChar char="•"/>
            </a:pPr>
            <a:r>
              <a:rPr lang="en-GB" sz="1050" dirty="0">
                <a:solidFill>
                  <a:schemeClr val="bg1"/>
                </a:solidFill>
                <a:latin typeface="Arial"/>
                <a:cs typeface="Arial"/>
              </a:rPr>
              <a:t>Student Doctors</a:t>
            </a:r>
          </a:p>
          <a:p>
            <a:pPr marL="205294" indent="-205294">
              <a:buFont typeface="Arial" panose="020B0604020202020204" pitchFamily="34" charset="0"/>
              <a:buChar char="•"/>
            </a:pPr>
            <a:r>
              <a:rPr lang="en-GB" sz="1050" dirty="0">
                <a:solidFill>
                  <a:schemeClr val="bg1"/>
                </a:solidFill>
                <a:latin typeface="Arial"/>
                <a:cs typeface="Arial"/>
              </a:rPr>
              <a:t>Foundation F1/F2 </a:t>
            </a:r>
          </a:p>
          <a:p>
            <a:pPr marL="205294" indent="-205294">
              <a:buFont typeface="Arial" panose="020B0604020202020204" pitchFamily="34" charset="0"/>
              <a:buChar char="•"/>
            </a:pPr>
            <a:r>
              <a:rPr lang="en-GB" sz="1050" dirty="0">
                <a:solidFill>
                  <a:schemeClr val="bg1"/>
                </a:solidFill>
                <a:latin typeface="Arial"/>
                <a:cs typeface="Arial"/>
              </a:rPr>
              <a:t>Physician Associates</a:t>
            </a:r>
          </a:p>
          <a:p>
            <a:pPr marL="205294" indent="-205294">
              <a:buFont typeface="Arial" panose="020B0604020202020204" pitchFamily="34" charset="0"/>
              <a:buChar char="•"/>
            </a:pPr>
            <a:r>
              <a:rPr lang="en-GB" sz="1050" dirty="0">
                <a:solidFill>
                  <a:schemeClr val="bg1"/>
                </a:solidFill>
                <a:latin typeface="Arial"/>
                <a:cs typeface="Arial"/>
              </a:rPr>
              <a:t>Student Physician Associates</a:t>
            </a:r>
          </a:p>
          <a:p>
            <a:pPr marL="205294" indent="-205294">
              <a:buFont typeface="Arial" panose="020B0604020202020204" pitchFamily="34" charset="0"/>
              <a:buChar char="•"/>
            </a:pPr>
            <a:r>
              <a:rPr lang="en-GB" sz="1050" dirty="0">
                <a:solidFill>
                  <a:schemeClr val="bg1"/>
                </a:solidFill>
                <a:latin typeface="Arial"/>
                <a:cs typeface="Arial"/>
              </a:rPr>
              <a:t>Clinical Fellows</a:t>
            </a:r>
          </a:p>
          <a:p>
            <a:pPr algn="ctr"/>
            <a:endParaRPr lang="en-US" sz="958" dirty="0">
              <a:solidFill>
                <a:schemeClr val="tx1"/>
              </a:solidFill>
              <a:latin typeface="Arial"/>
              <a:cs typeface="Arial"/>
            </a:endParaRPr>
          </a:p>
        </p:txBody>
      </p:sp>
      <p:sp>
        <p:nvSpPr>
          <p:cNvPr id="15" name="TextBox 14">
            <a:extLst>
              <a:ext uri="{FF2B5EF4-FFF2-40B4-BE49-F238E27FC236}">
                <a16:creationId xmlns:a16="http://schemas.microsoft.com/office/drawing/2014/main" id="{646EA0CD-C6D3-4A7A-852D-6429622A6B63}"/>
              </a:ext>
            </a:extLst>
          </p:cNvPr>
          <p:cNvSpPr txBox="1"/>
          <p:nvPr/>
        </p:nvSpPr>
        <p:spPr>
          <a:xfrm>
            <a:off x="136138" y="3060271"/>
            <a:ext cx="3251845" cy="3606762"/>
          </a:xfrm>
          <a:prstGeom prst="rect">
            <a:avLst/>
          </a:prstGeom>
          <a:solidFill>
            <a:schemeClr val="accent4">
              <a:lumMod val="20000"/>
              <a:lumOff val="80000"/>
            </a:schemeClr>
          </a:solidFill>
        </p:spPr>
        <p:txBody>
          <a:bodyPr wrap="square" lIns="54742" tIns="27371" rIns="54742" bIns="27371" rtlCol="0" anchor="t">
            <a:spAutoFit/>
          </a:bodyPr>
          <a:lstStyle/>
          <a:p>
            <a:pPr algn="ctr"/>
            <a:r>
              <a:rPr lang="en-GB" sz="2634" u="sng" dirty="0">
                <a:latin typeface="Arial"/>
                <a:cs typeface="Arial"/>
              </a:rPr>
              <a:t>Quality</a:t>
            </a:r>
          </a:p>
          <a:p>
            <a:pPr marL="205294" indent="-205294">
              <a:lnSpc>
                <a:spcPct val="115000"/>
              </a:lnSpc>
              <a:buFont typeface="Symbol" panose="05050102010706020507" pitchFamily="18" charset="2"/>
              <a:buChar char=""/>
            </a:pPr>
            <a:endParaRPr lang="en-GB" sz="1437" dirty="0">
              <a:latin typeface="Arial"/>
              <a:ea typeface="Calibri" panose="020F0502020204030204" pitchFamily="34" charset="0"/>
              <a:cs typeface="Arial"/>
            </a:endParaRPr>
          </a:p>
          <a:p>
            <a:pPr marL="205294" indent="-205294">
              <a:lnSpc>
                <a:spcPct val="115000"/>
              </a:lnSpc>
              <a:buFont typeface="Symbol" panose="05050102010706020507" pitchFamily="18" charset="2"/>
              <a:buChar char=""/>
            </a:pPr>
            <a:r>
              <a:rPr lang="en-GB" sz="1497" dirty="0">
                <a:latin typeface="Arial"/>
                <a:ea typeface="Calibri" panose="020F0502020204030204" pitchFamily="34" charset="0"/>
                <a:cs typeface="Arial"/>
              </a:rPr>
              <a:t>Introduction of LUFHT Physician Associate Governance Document </a:t>
            </a:r>
            <a:endParaRPr lang="en-GB" sz="1497" dirty="0">
              <a:latin typeface="Arial" panose="020B0604020202020204" pitchFamily="34" charset="0"/>
              <a:ea typeface="Calibri" panose="020F0502020204030204" pitchFamily="34" charset="0"/>
              <a:cs typeface="Arial" panose="020B0604020202020204" pitchFamily="34" charset="0"/>
            </a:endParaRPr>
          </a:p>
          <a:p>
            <a:pPr marL="205294" indent="-205294">
              <a:lnSpc>
                <a:spcPct val="115000"/>
              </a:lnSpc>
              <a:buFont typeface="Symbol" panose="05050102010706020507" pitchFamily="18" charset="2"/>
              <a:buChar char=""/>
            </a:pPr>
            <a:r>
              <a:rPr lang="en-GB" sz="1497" dirty="0">
                <a:latin typeface="Arial"/>
                <a:ea typeface="Calibri" panose="020F0502020204030204" pitchFamily="34" charset="0"/>
                <a:cs typeface="Arial"/>
              </a:rPr>
              <a:t>Contribution to Medical Education Dashboard and KPI’s</a:t>
            </a:r>
          </a:p>
          <a:p>
            <a:pPr marL="205294" indent="-205294">
              <a:lnSpc>
                <a:spcPct val="115000"/>
              </a:lnSpc>
              <a:buFont typeface="Symbol" panose="05050102010706020507" pitchFamily="18" charset="2"/>
              <a:buChar char=""/>
            </a:pPr>
            <a:r>
              <a:rPr lang="en-GB" sz="1497" dirty="0">
                <a:latin typeface="Arial"/>
                <a:ea typeface="Calibri" panose="020F0502020204030204" pitchFamily="34" charset="0"/>
                <a:cs typeface="Arial"/>
              </a:rPr>
              <a:t>Monitoring of learning environments for learners </a:t>
            </a:r>
          </a:p>
          <a:p>
            <a:pPr marL="205294" indent="-205294">
              <a:lnSpc>
                <a:spcPct val="115000"/>
              </a:lnSpc>
              <a:buFont typeface="Symbol" panose="05050102010706020507" pitchFamily="18" charset="2"/>
              <a:buChar char=""/>
            </a:pPr>
            <a:r>
              <a:rPr lang="en-GB" sz="1497" dirty="0">
                <a:latin typeface="Arial"/>
                <a:ea typeface="Calibri" panose="020F0502020204030204" pitchFamily="34" charset="0"/>
                <a:cs typeface="Arial"/>
              </a:rPr>
              <a:t>Process for risk assessments and reasonable adjustments in place</a:t>
            </a:r>
          </a:p>
          <a:p>
            <a:pPr marL="205294" indent="-205294">
              <a:lnSpc>
                <a:spcPct val="115000"/>
              </a:lnSpc>
              <a:buFont typeface="Symbol" panose="05050102010706020507" pitchFamily="18" charset="2"/>
              <a:buChar char=""/>
            </a:pPr>
            <a:r>
              <a:rPr lang="en-GB" sz="1497" dirty="0">
                <a:solidFill>
                  <a:srgbClr val="000000"/>
                </a:solidFill>
                <a:latin typeface="Arial"/>
                <a:cs typeface="Arial"/>
              </a:rPr>
              <a:t>Developed metrics for monitoring and gathering data for bedside teaching sessions</a:t>
            </a:r>
            <a:r>
              <a:rPr lang="en-GB" sz="1497" dirty="0">
                <a:solidFill>
                  <a:srgbClr val="000000"/>
                </a:solidFill>
                <a:latin typeface="Arial" panose="020B0604020202020204" pitchFamily="34" charset="0"/>
                <a:cs typeface="Arial" panose="020B0604020202020204" pitchFamily="34" charset="0"/>
              </a:rPr>
              <a:t>.</a:t>
            </a:r>
            <a:endParaRPr lang="en-GB" sz="1497" dirty="0">
              <a:latin typeface="Arial"/>
              <a:ea typeface="Calibri" panose="020F0502020204030204" pitchFamily="34" charset="0"/>
              <a:cs typeface="Arial"/>
            </a:endParaRPr>
          </a:p>
        </p:txBody>
      </p:sp>
      <p:sp>
        <p:nvSpPr>
          <p:cNvPr id="23" name="Rectangle 22">
            <a:extLst>
              <a:ext uri="{FF2B5EF4-FFF2-40B4-BE49-F238E27FC236}">
                <a16:creationId xmlns:a16="http://schemas.microsoft.com/office/drawing/2014/main" id="{EBF57E5A-B0C2-4B42-B864-55134028D874}"/>
              </a:ext>
            </a:extLst>
          </p:cNvPr>
          <p:cNvSpPr/>
          <p:nvPr/>
        </p:nvSpPr>
        <p:spPr>
          <a:xfrm>
            <a:off x="1" y="9108647"/>
            <a:ext cx="12801600" cy="2176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4742" tIns="27371" rIns="54742" bIns="27371" rtlCol="0" anchor="ctr"/>
          <a:lstStyle/>
          <a:p>
            <a:pPr algn="ctr"/>
            <a:r>
              <a:rPr lang="en-GB" sz="838" dirty="0">
                <a:solidFill>
                  <a:srgbClr val="000000"/>
                </a:solidFill>
                <a:latin typeface="Arial"/>
                <a:cs typeface="Arial"/>
              </a:rPr>
              <a:t>References West Michael, Coia Denise (2019), Caring for Doctors, caring for patients, how to transform UK healthcare environments to support doctors and medical students to care for patients, GMC, www.gmc-uk.org </a:t>
            </a:r>
            <a:endParaRPr lang="en-GB" sz="838" dirty="0">
              <a:latin typeface="Arial"/>
              <a:cs typeface="Arial"/>
            </a:endParaRPr>
          </a:p>
        </p:txBody>
      </p:sp>
      <p:sp>
        <p:nvSpPr>
          <p:cNvPr id="9" name="Oval 8">
            <a:extLst>
              <a:ext uri="{FF2B5EF4-FFF2-40B4-BE49-F238E27FC236}">
                <a16:creationId xmlns:a16="http://schemas.microsoft.com/office/drawing/2014/main" id="{703E84EE-95C5-E1DA-1BE8-03C7F62D254D}"/>
              </a:ext>
            </a:extLst>
          </p:cNvPr>
          <p:cNvSpPr/>
          <p:nvPr/>
        </p:nvSpPr>
        <p:spPr>
          <a:xfrm>
            <a:off x="5886163" y="3628627"/>
            <a:ext cx="921139" cy="735281"/>
          </a:xfrm>
          <a:prstGeom prst="ellipse">
            <a:avLst/>
          </a:prstGeom>
          <a:solidFill>
            <a:srgbClr val="BED3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8" b="1" dirty="0"/>
          </a:p>
          <a:p>
            <a:pPr algn="ctr"/>
            <a:r>
              <a:rPr lang="en-GB" sz="1078" b="1" dirty="0"/>
              <a:t>Patient Safety</a:t>
            </a:r>
            <a:endParaRPr lang="en-GB" sz="1078" b="1" dirty="0">
              <a:cs typeface="Calibri"/>
            </a:endParaRPr>
          </a:p>
          <a:p>
            <a:pPr algn="ctr"/>
            <a:endParaRPr lang="en-GB" sz="662" dirty="0"/>
          </a:p>
        </p:txBody>
      </p:sp>
      <p:sp>
        <p:nvSpPr>
          <p:cNvPr id="13" name="Flowchart: Connector 12">
            <a:extLst>
              <a:ext uri="{FF2B5EF4-FFF2-40B4-BE49-F238E27FC236}">
                <a16:creationId xmlns:a16="http://schemas.microsoft.com/office/drawing/2014/main" id="{1490D360-7BD4-200F-74AB-3A6E03CE927E}"/>
              </a:ext>
            </a:extLst>
          </p:cNvPr>
          <p:cNvSpPr/>
          <p:nvPr/>
        </p:nvSpPr>
        <p:spPr>
          <a:xfrm>
            <a:off x="5316108" y="3063550"/>
            <a:ext cx="2027677" cy="1966589"/>
          </a:xfrm>
          <a:prstGeom prst="flowChartConnector">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2"/>
          </a:p>
        </p:txBody>
      </p:sp>
      <p:sp>
        <p:nvSpPr>
          <p:cNvPr id="16" name="TextBox 15">
            <a:extLst>
              <a:ext uri="{FF2B5EF4-FFF2-40B4-BE49-F238E27FC236}">
                <a16:creationId xmlns:a16="http://schemas.microsoft.com/office/drawing/2014/main" id="{8A2588E7-4FC5-C847-81A4-A291963F8002}"/>
              </a:ext>
            </a:extLst>
          </p:cNvPr>
          <p:cNvSpPr txBox="1"/>
          <p:nvPr/>
        </p:nvSpPr>
        <p:spPr>
          <a:xfrm>
            <a:off x="5022874" y="4411675"/>
            <a:ext cx="2647717" cy="276551"/>
          </a:xfrm>
          <a:prstGeom prst="rect">
            <a:avLst/>
          </a:prstGeom>
          <a:noFill/>
        </p:spPr>
        <p:txBody>
          <a:bodyPr wrap="square" rtlCol="0">
            <a:spAutoFit/>
          </a:bodyPr>
          <a:lstStyle/>
          <a:p>
            <a:pPr algn="ctr"/>
            <a:r>
              <a:rPr lang="en-GB" sz="1197" b="1" dirty="0"/>
              <a:t>Support</a:t>
            </a:r>
          </a:p>
        </p:txBody>
      </p:sp>
      <p:sp>
        <p:nvSpPr>
          <p:cNvPr id="26" name="TextBox 25">
            <a:extLst>
              <a:ext uri="{FF2B5EF4-FFF2-40B4-BE49-F238E27FC236}">
                <a16:creationId xmlns:a16="http://schemas.microsoft.com/office/drawing/2014/main" id="{BE60A5D6-DDEA-6A42-1217-5DA6222C038F}"/>
              </a:ext>
            </a:extLst>
          </p:cNvPr>
          <p:cNvSpPr txBox="1"/>
          <p:nvPr/>
        </p:nvSpPr>
        <p:spPr>
          <a:xfrm>
            <a:off x="5216384" y="3378245"/>
            <a:ext cx="2298583" cy="239494"/>
          </a:xfrm>
          <a:prstGeom prst="rect">
            <a:avLst/>
          </a:prstGeom>
          <a:noFill/>
        </p:spPr>
        <p:txBody>
          <a:bodyPr wrap="square" lIns="54742" tIns="27371" rIns="54742" bIns="27371" rtlCol="0" anchor="t">
            <a:spAutoFit/>
          </a:bodyPr>
          <a:lstStyle/>
          <a:p>
            <a:pPr algn="ctr"/>
            <a:r>
              <a:rPr lang="en-GB" sz="1197" b="1" dirty="0"/>
              <a:t>Learner</a:t>
            </a:r>
          </a:p>
        </p:txBody>
      </p:sp>
      <p:sp>
        <p:nvSpPr>
          <p:cNvPr id="28" name="Flowchart: Connector 27">
            <a:extLst>
              <a:ext uri="{FF2B5EF4-FFF2-40B4-BE49-F238E27FC236}">
                <a16:creationId xmlns:a16="http://schemas.microsoft.com/office/drawing/2014/main" id="{4AC86F9E-92F3-3735-8970-433A45598203}"/>
              </a:ext>
            </a:extLst>
          </p:cNvPr>
          <p:cNvSpPr/>
          <p:nvPr/>
        </p:nvSpPr>
        <p:spPr>
          <a:xfrm>
            <a:off x="7222087" y="3089710"/>
            <a:ext cx="1804136" cy="1929148"/>
          </a:xfrm>
          <a:prstGeom prst="flowChartConnector">
            <a:avLst/>
          </a:prstGeom>
          <a:solidFill>
            <a:schemeClr val="bg1"/>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37" b="1" dirty="0">
                <a:solidFill>
                  <a:schemeClr val="tx1"/>
                </a:solidFill>
              </a:rPr>
              <a:t>Caring</a:t>
            </a:r>
          </a:p>
          <a:p>
            <a:pPr algn="ctr"/>
            <a:r>
              <a:rPr lang="en-GB" sz="1050" b="1" dirty="0">
                <a:solidFill>
                  <a:srgbClr val="7030A0"/>
                </a:solidFill>
                <a:latin typeface="Arial"/>
                <a:cs typeface="Arial"/>
              </a:rPr>
              <a:t>MPEFS at LUFHT are Nurses with additional training in coaching and mental health first aid</a:t>
            </a:r>
          </a:p>
          <a:p>
            <a:pPr algn="ctr"/>
            <a:r>
              <a:rPr lang="en-GB" sz="1050" b="1" dirty="0">
                <a:solidFill>
                  <a:srgbClr val="7030A0"/>
                </a:solidFill>
                <a:latin typeface="Arial"/>
                <a:cs typeface="Arial"/>
              </a:rPr>
              <a:t>Freedom to Speak up Champion</a:t>
            </a:r>
            <a:endParaRPr lang="en-US" sz="1050" b="1" dirty="0">
              <a:solidFill>
                <a:srgbClr val="000000"/>
              </a:solidFill>
              <a:cs typeface="Calibri" panose="020F0502020204030204"/>
            </a:endParaRPr>
          </a:p>
        </p:txBody>
      </p:sp>
      <p:sp>
        <p:nvSpPr>
          <p:cNvPr id="30" name="Flowchart: Connector 29">
            <a:extLst>
              <a:ext uri="{FF2B5EF4-FFF2-40B4-BE49-F238E27FC236}">
                <a16:creationId xmlns:a16="http://schemas.microsoft.com/office/drawing/2014/main" id="{B20763EE-4BC8-5568-909E-275FE71F870F}"/>
              </a:ext>
            </a:extLst>
          </p:cNvPr>
          <p:cNvSpPr/>
          <p:nvPr/>
        </p:nvSpPr>
        <p:spPr>
          <a:xfrm>
            <a:off x="3549572" y="3140806"/>
            <a:ext cx="1921807" cy="1740515"/>
          </a:xfrm>
          <a:prstGeom prst="flowChartConnector">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78" b="1" dirty="0">
                <a:solidFill>
                  <a:srgbClr val="7030A0"/>
                </a:solidFill>
                <a:latin typeface="Arial"/>
                <a:cs typeface="Arial"/>
              </a:rPr>
              <a:t> </a:t>
            </a:r>
            <a:r>
              <a:rPr lang="en-GB" sz="1437" b="1" dirty="0">
                <a:solidFill>
                  <a:schemeClr val="tx1"/>
                </a:solidFill>
              </a:rPr>
              <a:t>Innovative</a:t>
            </a:r>
          </a:p>
          <a:p>
            <a:pPr algn="ctr"/>
            <a:r>
              <a:rPr lang="en-GB" sz="1050" b="1" dirty="0">
                <a:solidFill>
                  <a:srgbClr val="7030A0"/>
                </a:solidFill>
                <a:latin typeface="Arial"/>
                <a:cs typeface="Arial"/>
              </a:rPr>
              <a:t>Early visits and tours of the site for anxious learners</a:t>
            </a:r>
            <a:endParaRPr lang="en-US" sz="1050" b="1" dirty="0">
              <a:solidFill>
                <a:srgbClr val="7030A0"/>
              </a:solidFill>
              <a:latin typeface="Arial"/>
              <a:cs typeface="Calibri" panose="020F0502020204030204"/>
            </a:endParaRPr>
          </a:p>
          <a:p>
            <a:pPr algn="ctr"/>
            <a:endParaRPr lang="en-GB" sz="1050" b="1" dirty="0">
              <a:solidFill>
                <a:srgbClr val="000000"/>
              </a:solidFill>
              <a:latin typeface="Arial"/>
              <a:cs typeface="Arial"/>
            </a:endParaRPr>
          </a:p>
          <a:p>
            <a:pPr algn="ctr"/>
            <a:r>
              <a:rPr lang="en-GB" sz="1050" b="1" dirty="0">
                <a:solidFill>
                  <a:srgbClr val="7030A0"/>
                </a:solidFill>
                <a:latin typeface="Arial"/>
                <a:cs typeface="Arial"/>
              </a:rPr>
              <a:t>Career support for Physician Associates</a:t>
            </a:r>
          </a:p>
          <a:p>
            <a:pPr algn="ctr"/>
            <a:endParaRPr lang="en-GB" sz="662" dirty="0"/>
          </a:p>
        </p:txBody>
      </p:sp>
      <p:sp>
        <p:nvSpPr>
          <p:cNvPr id="32" name="Flowchart: Connector 31">
            <a:extLst>
              <a:ext uri="{FF2B5EF4-FFF2-40B4-BE49-F238E27FC236}">
                <a16:creationId xmlns:a16="http://schemas.microsoft.com/office/drawing/2014/main" id="{4E0710ED-D266-A7A8-00A3-AFA5E34A001C}"/>
              </a:ext>
            </a:extLst>
          </p:cNvPr>
          <p:cNvSpPr/>
          <p:nvPr/>
        </p:nvSpPr>
        <p:spPr>
          <a:xfrm>
            <a:off x="5216384" y="4918950"/>
            <a:ext cx="2248755" cy="1740515"/>
          </a:xfrm>
          <a:prstGeom prst="flowChartConnector">
            <a:avLst/>
          </a:prstGeom>
          <a:solidFill>
            <a:schemeClr val="bg1"/>
          </a:solidFill>
          <a:ln w="762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37" b="1" dirty="0">
                <a:solidFill>
                  <a:schemeClr val="tx1"/>
                </a:solidFill>
              </a:rPr>
              <a:t>Fair</a:t>
            </a:r>
          </a:p>
          <a:p>
            <a:pPr algn="ctr"/>
            <a:r>
              <a:rPr lang="en-GB" sz="1050" b="1" dirty="0">
                <a:solidFill>
                  <a:srgbClr val="7030A0"/>
                </a:solidFill>
                <a:latin typeface="Arial"/>
                <a:cs typeface="Arial"/>
              </a:rPr>
              <a:t>Supporting performance of learners not achieving satisfactory standards</a:t>
            </a:r>
            <a:endParaRPr lang="en-US" sz="1050" b="1" dirty="0">
              <a:solidFill>
                <a:srgbClr val="7030A0"/>
              </a:solidFill>
              <a:latin typeface="Arial"/>
              <a:cs typeface="Calibri"/>
            </a:endParaRPr>
          </a:p>
          <a:p>
            <a:pPr algn="ctr"/>
            <a:endParaRPr lang="en-GB" sz="1050" b="1" dirty="0">
              <a:solidFill>
                <a:srgbClr val="7030A0"/>
              </a:solidFill>
              <a:latin typeface="Arial"/>
              <a:cs typeface="Arial"/>
            </a:endParaRPr>
          </a:p>
          <a:p>
            <a:pPr algn="ctr"/>
            <a:r>
              <a:rPr lang="en-GB" sz="1050" b="1" dirty="0">
                <a:solidFill>
                  <a:srgbClr val="7030A0"/>
                </a:solidFill>
                <a:latin typeface="Arial"/>
                <a:cs typeface="Arial"/>
              </a:rPr>
              <a:t>Open door for learners in need of support </a:t>
            </a:r>
            <a:endParaRPr lang="en-GB" sz="1050" dirty="0">
              <a:solidFill>
                <a:srgbClr val="000000"/>
              </a:solidFill>
              <a:latin typeface="Arial" panose="020B0604020202020204" pitchFamily="34" charset="0"/>
              <a:cs typeface="Arial" panose="020B0604020202020204" pitchFamily="34" charset="0"/>
            </a:endParaRPr>
          </a:p>
          <a:p>
            <a:pPr algn="ctr"/>
            <a:endParaRPr lang="en-GB" sz="662" dirty="0"/>
          </a:p>
        </p:txBody>
      </p:sp>
      <p:sp>
        <p:nvSpPr>
          <p:cNvPr id="41" name="TextBox 40">
            <a:extLst>
              <a:ext uri="{FF2B5EF4-FFF2-40B4-BE49-F238E27FC236}">
                <a16:creationId xmlns:a16="http://schemas.microsoft.com/office/drawing/2014/main" id="{3A829D12-31EE-48D0-9524-26C31CEC2EE9}"/>
              </a:ext>
            </a:extLst>
          </p:cNvPr>
          <p:cNvSpPr txBox="1"/>
          <p:nvPr/>
        </p:nvSpPr>
        <p:spPr>
          <a:xfrm>
            <a:off x="9231675" y="2989881"/>
            <a:ext cx="3493107" cy="3692426"/>
          </a:xfrm>
          <a:prstGeom prst="rect">
            <a:avLst/>
          </a:prstGeom>
          <a:solidFill>
            <a:schemeClr val="accent4">
              <a:lumMod val="20000"/>
              <a:lumOff val="80000"/>
            </a:schemeClr>
          </a:solidFill>
        </p:spPr>
        <p:txBody>
          <a:bodyPr wrap="square" lIns="54742" tIns="27371" rIns="54742" bIns="27371" rtlCol="0" anchor="t">
            <a:spAutoFit/>
          </a:bodyPr>
          <a:lstStyle/>
          <a:p>
            <a:pPr algn="ctr"/>
            <a:r>
              <a:rPr lang="en-GB" sz="2634" u="sng" dirty="0">
                <a:latin typeface="Arial"/>
                <a:cs typeface="Arial"/>
              </a:rPr>
              <a:t>Outcomes</a:t>
            </a:r>
          </a:p>
          <a:p>
            <a:pPr>
              <a:lnSpc>
                <a:spcPct val="115000"/>
              </a:lnSpc>
              <a:spcAft>
                <a:spcPts val="599"/>
              </a:spcAft>
            </a:pPr>
            <a:endParaRPr lang="en-GB" sz="838" dirty="0">
              <a:latin typeface="Calibri" panose="020F0502020204030204" pitchFamily="34" charset="0"/>
              <a:ea typeface="Calibri" panose="020F0502020204030204" pitchFamily="34" charset="0"/>
              <a:cs typeface="Times New Roman" panose="02020603050405020304" pitchFamily="18" charset="0"/>
            </a:endParaRPr>
          </a:p>
          <a:p>
            <a:pPr marL="273726">
              <a:lnSpc>
                <a:spcPct val="115000"/>
              </a:lnSpc>
              <a:spcAft>
                <a:spcPts val="599"/>
              </a:spcAft>
            </a:pPr>
            <a:r>
              <a:rPr lang="en-GB" sz="1437" b="1" dirty="0">
                <a:latin typeface="Arial"/>
                <a:ea typeface="Calibri" panose="020F0502020204030204" pitchFamily="34" charset="0"/>
                <a:cs typeface="Times New Roman"/>
              </a:rPr>
              <a:t>The MPEF role within LUFHT has shown to be beneficial to medical education, resulting in the team expansion:</a:t>
            </a:r>
          </a:p>
          <a:p>
            <a:pPr marL="479020" indent="-205294">
              <a:lnSpc>
                <a:spcPct val="115000"/>
              </a:lnSpc>
              <a:spcAft>
                <a:spcPts val="599"/>
              </a:spcAft>
              <a:buFont typeface="Arial" panose="020B0604020202020204" pitchFamily="34" charset="0"/>
              <a:buChar char="•"/>
            </a:pPr>
            <a:r>
              <a:rPr lang="en-GB" sz="1437" dirty="0">
                <a:latin typeface="Arial"/>
                <a:ea typeface="Calibri" panose="020F0502020204030204" pitchFamily="34" charset="0"/>
                <a:cs typeface="Times New Roman"/>
              </a:rPr>
              <a:t>Stakeholders have recognised the importance of the MPEF role</a:t>
            </a:r>
          </a:p>
          <a:p>
            <a:pPr marL="479020" indent="-205294">
              <a:lnSpc>
                <a:spcPct val="115000"/>
              </a:lnSpc>
              <a:spcAft>
                <a:spcPts val="599"/>
              </a:spcAft>
              <a:buFont typeface="Arial" panose="020B0604020202020204" pitchFamily="34" charset="0"/>
              <a:buChar char="•"/>
            </a:pPr>
            <a:r>
              <a:rPr lang="en-GB" sz="1437" dirty="0">
                <a:latin typeface="Arial"/>
                <a:ea typeface="Calibri" panose="020F0502020204030204" pitchFamily="34" charset="0"/>
                <a:cs typeface="Times New Roman"/>
              </a:rPr>
              <a:t>It is a pivotal role in maintaining a quality learning environment</a:t>
            </a:r>
          </a:p>
          <a:p>
            <a:pPr marL="479020" indent="-205294">
              <a:lnSpc>
                <a:spcPct val="115000"/>
              </a:lnSpc>
              <a:spcAft>
                <a:spcPts val="599"/>
              </a:spcAft>
              <a:buFont typeface="Arial" panose="020B0604020202020204" pitchFamily="34" charset="0"/>
              <a:buChar char="•"/>
            </a:pPr>
            <a:r>
              <a:rPr lang="en-GB" sz="1437" dirty="0">
                <a:latin typeface="Arial"/>
                <a:ea typeface="Calibri" panose="020F0502020204030204" pitchFamily="34" charset="0"/>
                <a:cs typeface="Times New Roman"/>
              </a:rPr>
              <a:t>As a Trust we embrace an inclusive and diverse culture within our workforce.</a:t>
            </a:r>
            <a:endParaRPr lang="en-GB" sz="1437" dirty="0">
              <a:latin typeface="Arial"/>
              <a:ea typeface="Calibri" panose="020F0502020204030204" pitchFamily="34" charset="0"/>
              <a:cs typeface="Arial"/>
            </a:endParaRPr>
          </a:p>
        </p:txBody>
      </p:sp>
      <p:graphicFrame>
        <p:nvGraphicFramePr>
          <p:cNvPr id="33" name="Table 34">
            <a:extLst>
              <a:ext uri="{FF2B5EF4-FFF2-40B4-BE49-F238E27FC236}">
                <a16:creationId xmlns:a16="http://schemas.microsoft.com/office/drawing/2014/main" id="{BE00C794-5199-42B1-95AC-494F566AA206}"/>
              </a:ext>
            </a:extLst>
          </p:cNvPr>
          <p:cNvGraphicFramePr>
            <a:graphicFrameLocks noGrp="1"/>
          </p:cNvGraphicFramePr>
          <p:nvPr>
            <p:extLst>
              <p:ext uri="{D42A27DB-BD31-4B8C-83A1-F6EECF244321}">
                <p14:modId xmlns:p14="http://schemas.microsoft.com/office/powerpoint/2010/main" val="3584471923"/>
              </p:ext>
            </p:extLst>
          </p:nvPr>
        </p:nvGraphicFramePr>
        <p:xfrm>
          <a:off x="34834" y="6953095"/>
          <a:ext cx="11334660" cy="2066388"/>
        </p:xfrm>
        <a:graphic>
          <a:graphicData uri="http://schemas.openxmlformats.org/drawingml/2006/table">
            <a:tbl>
              <a:tblPr firstRow="1" bandRow="1">
                <a:tableStyleId>{21E4AEA4-8DFA-4A89-87EB-49C32662AFE0}</a:tableStyleId>
              </a:tblPr>
              <a:tblGrid>
                <a:gridCol w="5568797">
                  <a:extLst>
                    <a:ext uri="{9D8B030D-6E8A-4147-A177-3AD203B41FA5}">
                      <a16:colId xmlns:a16="http://schemas.microsoft.com/office/drawing/2014/main" val="1443042400"/>
                    </a:ext>
                  </a:extLst>
                </a:gridCol>
                <a:gridCol w="5765863">
                  <a:extLst>
                    <a:ext uri="{9D8B030D-6E8A-4147-A177-3AD203B41FA5}">
                      <a16:colId xmlns:a16="http://schemas.microsoft.com/office/drawing/2014/main" val="1024556089"/>
                    </a:ext>
                  </a:extLst>
                </a:gridCol>
              </a:tblGrid>
              <a:tr h="456182">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2600" dirty="0">
                          <a:latin typeface="Arial" panose="020B0604020202020204" pitchFamily="34" charset="0"/>
                          <a:ea typeface="Calibri" panose="020F0502020204030204" pitchFamily="34" charset="0"/>
                          <a:cs typeface="Arial" panose="020B0604020202020204" pitchFamily="34" charset="0"/>
                        </a:rPr>
                        <a:t>Challenges:</a:t>
                      </a:r>
                    </a:p>
                  </a:txBody>
                  <a:tcPr marL="54742" marR="54742" marT="27371" marB="27371">
                    <a:solidFill>
                      <a:schemeClr val="accent2"/>
                    </a:solidFill>
                  </a:tcPr>
                </a:tc>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2600" dirty="0">
                          <a:effectLst/>
                          <a:latin typeface="Arial" panose="020B0604020202020204" pitchFamily="34" charset="0"/>
                          <a:ea typeface="Calibri" panose="020F0502020204030204" pitchFamily="34" charset="0"/>
                          <a:cs typeface="Arial" panose="020B0604020202020204" pitchFamily="34" charset="0"/>
                        </a:rPr>
                        <a:t>Successes:</a:t>
                      </a:r>
                    </a:p>
                  </a:txBody>
                  <a:tcPr marL="54742" marR="54742" marT="27371" marB="27371">
                    <a:solidFill>
                      <a:schemeClr val="accent2"/>
                    </a:solidFill>
                  </a:tcPr>
                </a:tc>
                <a:extLst>
                  <a:ext uri="{0D108BD9-81ED-4DB2-BD59-A6C34878D82A}">
                    <a16:rowId xmlns:a16="http://schemas.microsoft.com/office/drawing/2014/main" val="4105792380"/>
                  </a:ext>
                </a:extLst>
              </a:tr>
              <a:tr h="492676">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1400" b="0" i="0" dirty="0">
                          <a:solidFill>
                            <a:srgbClr val="000000"/>
                          </a:solidFill>
                          <a:effectLst/>
                          <a:latin typeface="Arial" panose="020B0604020202020204" pitchFamily="34" charset="0"/>
                          <a:cs typeface="Arial" panose="020B0604020202020204" pitchFamily="34" charset="0"/>
                        </a:rPr>
                        <a:t>Identifying the needs of a diverse workforce and providing a support service, e.g. International medical graduates</a:t>
                      </a:r>
                    </a:p>
                  </a:txBody>
                  <a:tcPr marL="54742" marR="54742" marT="27371" marB="27371"/>
                </a:tc>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Improved support for International medical graduates; MPEF involvement with future cohorts </a:t>
                      </a:r>
                    </a:p>
                  </a:txBody>
                  <a:tcPr marL="54742" marR="54742" marT="27371" marB="27371"/>
                </a:tc>
                <a:extLst>
                  <a:ext uri="{0D108BD9-81ED-4DB2-BD59-A6C34878D82A}">
                    <a16:rowId xmlns:a16="http://schemas.microsoft.com/office/drawing/2014/main" val="1587560729"/>
                  </a:ext>
                </a:extLst>
              </a:tr>
              <a:tr h="509858">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1400" b="0" i="0" dirty="0">
                          <a:solidFill>
                            <a:srgbClr val="000000"/>
                          </a:solidFill>
                          <a:effectLst/>
                          <a:latin typeface="Arial" panose="020B0604020202020204" pitchFamily="34" charset="0"/>
                          <a:cs typeface="Arial" panose="020B0604020202020204" pitchFamily="34" charset="0"/>
                        </a:rPr>
                        <a:t>Physician Associates being recognised and integrated</a:t>
                      </a:r>
                    </a:p>
                  </a:txBody>
                  <a:tcPr marL="54742" marR="54742" marT="27371" marB="27371"/>
                </a:tc>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Increased intake of Physician Associates into the workforce; monthly forums held to promote inclusion</a:t>
                      </a:r>
                    </a:p>
                  </a:txBody>
                  <a:tcPr marL="54742" marR="54742" marT="27371" marB="27371"/>
                </a:tc>
                <a:extLst>
                  <a:ext uri="{0D108BD9-81ED-4DB2-BD59-A6C34878D82A}">
                    <a16:rowId xmlns:a16="http://schemas.microsoft.com/office/drawing/2014/main" val="4075155307"/>
                  </a:ext>
                </a:extLst>
              </a:tr>
              <a:tr h="607672">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1400" b="0" i="0" dirty="0">
                          <a:solidFill>
                            <a:srgbClr val="000000"/>
                          </a:solidFill>
                          <a:effectLst/>
                          <a:latin typeface="Arial" panose="020B0604020202020204" pitchFamily="34" charset="0"/>
                          <a:cs typeface="Arial" panose="020B0604020202020204" pitchFamily="34" charset="0"/>
                        </a:rPr>
                        <a:t>Providing support, risk assessment and reasonable adjustments for  students and trainees with disabilities or learning differences </a:t>
                      </a:r>
                    </a:p>
                  </a:txBody>
                  <a:tcPr marL="54742" marR="54742" marT="27371" marB="27371"/>
                </a:tc>
                <a:tc>
                  <a:txBody>
                    <a:bodyPr/>
                    <a:lstStyle/>
                    <a:p>
                      <a:pPr marL="0" marR="0" lvl="0" indent="0" algn="ctr" defTabSz="2015886" rtl="0" eaLnBrk="1" fontAlgn="auto" latinLnBrk="0" hangingPunct="1">
                        <a:lnSpc>
                          <a:spcPct val="100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Recommendation from Stakeholders to </a:t>
                      </a:r>
                      <a:r>
                        <a:rPr lang="en-GB" sz="1400" dirty="0">
                          <a:latin typeface="Arial" panose="020B0604020202020204" pitchFamily="34" charset="0"/>
                          <a:ea typeface="Calibri" panose="020F0502020204030204" pitchFamily="34" charset="0"/>
                          <a:cs typeface="Arial" panose="020B0604020202020204" pitchFamily="34" charset="0"/>
                        </a:rPr>
                        <a:t>integrate</a:t>
                      </a:r>
                      <a:r>
                        <a:rPr lang="en-GB" sz="1400" dirty="0">
                          <a:effectLst/>
                          <a:latin typeface="Arial" panose="020B0604020202020204" pitchFamily="34" charset="0"/>
                          <a:ea typeface="Calibri" panose="020F0502020204030204" pitchFamily="34" charset="0"/>
                          <a:cs typeface="Arial" panose="020B0604020202020204" pitchFamily="34" charset="0"/>
                        </a:rPr>
                        <a:t> the MPEF </a:t>
                      </a:r>
                      <a:r>
                        <a:rPr lang="en-GB" sz="1400" dirty="0">
                          <a:latin typeface="Arial" panose="020B0604020202020204" pitchFamily="34" charset="0"/>
                          <a:ea typeface="Calibri" panose="020F0502020204030204" pitchFamily="34" charset="0"/>
                          <a:cs typeface="Arial" panose="020B0604020202020204" pitchFamily="34" charset="0"/>
                        </a:rPr>
                        <a:t>role within undergraduate education across the region.</a:t>
                      </a:r>
                    </a:p>
                  </a:txBody>
                  <a:tcPr marL="54742" marR="54742" marT="27371" marB="27371"/>
                </a:tc>
                <a:extLst>
                  <a:ext uri="{0D108BD9-81ED-4DB2-BD59-A6C34878D82A}">
                    <a16:rowId xmlns:a16="http://schemas.microsoft.com/office/drawing/2014/main" val="151138616"/>
                  </a:ext>
                </a:extLst>
              </a:tr>
            </a:tbl>
          </a:graphicData>
        </a:graphic>
      </p:graphicFrame>
      <p:sp>
        <p:nvSpPr>
          <p:cNvPr id="47" name="Flowchart: Process 46">
            <a:extLst>
              <a:ext uri="{FF2B5EF4-FFF2-40B4-BE49-F238E27FC236}">
                <a16:creationId xmlns:a16="http://schemas.microsoft.com/office/drawing/2014/main" id="{605715FA-737E-43D4-A8B7-07E3C3E3AF93}"/>
              </a:ext>
            </a:extLst>
          </p:cNvPr>
          <p:cNvSpPr/>
          <p:nvPr/>
        </p:nvSpPr>
        <p:spPr>
          <a:xfrm>
            <a:off x="11510329" y="6953095"/>
            <a:ext cx="1179619" cy="2068174"/>
          </a:xfrm>
          <a:prstGeom prst="flowChartProcess">
            <a:avLst/>
          </a:prstGeom>
          <a:solidFill>
            <a:srgbClr val="9999FF"/>
          </a:solidFill>
        </p:spPr>
        <p:style>
          <a:lnRef idx="2">
            <a:schemeClr val="accent1">
              <a:shade val="50000"/>
            </a:schemeClr>
          </a:lnRef>
          <a:fillRef idx="1">
            <a:schemeClr val="accent1"/>
          </a:fillRef>
          <a:effectRef idx="0">
            <a:schemeClr val="accent1"/>
          </a:effectRef>
          <a:fontRef idx="minor">
            <a:schemeClr val="lt1"/>
          </a:fontRef>
        </p:style>
        <p:txBody>
          <a:bodyPr lIns="54742" tIns="27371" rIns="54742" bIns="27371" rtlCol="0" anchor="ctr"/>
          <a:lstStyle/>
          <a:p>
            <a:pPr algn="ctr"/>
            <a:r>
              <a:rPr lang="en-GB" sz="662" dirty="0">
                <a:solidFill>
                  <a:schemeClr val="bg1"/>
                </a:solidFill>
                <a:latin typeface="Arial"/>
                <a:cs typeface="Arial"/>
              </a:rPr>
              <a:t> </a:t>
            </a:r>
            <a:r>
              <a:rPr lang="en-GB" sz="1050" dirty="0">
                <a:solidFill>
                  <a:schemeClr val="bg1"/>
                </a:solidFill>
                <a:latin typeface="Arial"/>
                <a:cs typeface="Arial"/>
              </a:rPr>
              <a:t>Scan me to read at home</a:t>
            </a:r>
          </a:p>
          <a:p>
            <a:pPr algn="ctr"/>
            <a:endParaRPr lang="en-GB" sz="662" dirty="0">
              <a:solidFill>
                <a:schemeClr val="bg1"/>
              </a:solidFill>
              <a:latin typeface="Arial"/>
              <a:cs typeface="Arial"/>
            </a:endParaRPr>
          </a:p>
          <a:p>
            <a:pPr algn="ctr"/>
            <a:endParaRPr lang="en-GB" sz="662" dirty="0">
              <a:solidFill>
                <a:schemeClr val="bg1"/>
              </a:solidFill>
              <a:latin typeface="Arial"/>
              <a:cs typeface="Arial"/>
            </a:endParaRPr>
          </a:p>
          <a:p>
            <a:pPr algn="ctr"/>
            <a:endParaRPr lang="en-GB" sz="662" dirty="0">
              <a:solidFill>
                <a:schemeClr val="bg1"/>
              </a:solidFill>
              <a:latin typeface="Arial"/>
              <a:cs typeface="Arial"/>
            </a:endParaRPr>
          </a:p>
          <a:p>
            <a:pPr algn="ctr"/>
            <a:endParaRPr lang="en-GB" sz="662" dirty="0">
              <a:solidFill>
                <a:schemeClr val="bg1"/>
              </a:solidFill>
              <a:latin typeface="Arial"/>
              <a:cs typeface="Arial"/>
            </a:endParaRPr>
          </a:p>
          <a:p>
            <a:pPr algn="ctr"/>
            <a:endParaRPr lang="en-GB" sz="662" dirty="0">
              <a:solidFill>
                <a:schemeClr val="bg1"/>
              </a:solidFill>
              <a:latin typeface="Arial"/>
              <a:cs typeface="Arial"/>
            </a:endParaRPr>
          </a:p>
          <a:p>
            <a:pPr algn="ctr"/>
            <a:r>
              <a:rPr lang="en-GB" sz="662" dirty="0">
                <a:solidFill>
                  <a:schemeClr val="bg1"/>
                </a:solidFill>
                <a:latin typeface="Arial"/>
                <a:cs typeface="Arial"/>
              </a:rPr>
              <a:t>.</a:t>
            </a:r>
            <a:endParaRPr lang="en-US" sz="662" dirty="0">
              <a:solidFill>
                <a:schemeClr val="tx1"/>
              </a:solidFill>
              <a:latin typeface="Arial"/>
              <a:cs typeface="Arial"/>
            </a:endParaRPr>
          </a:p>
        </p:txBody>
      </p:sp>
      <p:sp>
        <p:nvSpPr>
          <p:cNvPr id="37" name="TextBox 36">
            <a:extLst>
              <a:ext uri="{FF2B5EF4-FFF2-40B4-BE49-F238E27FC236}">
                <a16:creationId xmlns:a16="http://schemas.microsoft.com/office/drawing/2014/main" id="{140CE4B7-4523-4184-8A77-75385FA8DC7C}"/>
              </a:ext>
            </a:extLst>
          </p:cNvPr>
          <p:cNvSpPr txBox="1"/>
          <p:nvPr/>
        </p:nvSpPr>
        <p:spPr>
          <a:xfrm>
            <a:off x="34834" y="1638649"/>
            <a:ext cx="12689948" cy="1308435"/>
          </a:xfrm>
          <a:prstGeom prst="rect">
            <a:avLst/>
          </a:prstGeom>
          <a:solidFill>
            <a:schemeClr val="bg1">
              <a:lumMod val="95000"/>
            </a:schemeClr>
          </a:solidFill>
        </p:spPr>
        <p:txBody>
          <a:bodyPr wrap="square" rtlCol="0">
            <a:spAutoFit/>
          </a:bodyPr>
          <a:lstStyle/>
          <a:p>
            <a:pPr algn="ctr"/>
            <a:r>
              <a:rPr lang="en-GB" sz="1317" dirty="0">
                <a:solidFill>
                  <a:srgbClr val="000000"/>
                </a:solidFill>
                <a:latin typeface="Arial"/>
                <a:cs typeface="Arial"/>
              </a:rPr>
              <a:t>The MPEF role in medical education is an important leadership role. To support student doctors, trainee doctors, and medical associate professionals. The role offers an additional layer of support to that of the Clinical/Educational supervisor; is a liaison person to discuss and escalate health and wellbeing. The MPEF provides quality data from teaching feedback/surveys/research to enable the trust to be proactive in addressing any issues raised, celebrate good practice - and triangulate and avert concerns being raised in formal external visits and surveys. Our aim should be to ensure that the workplace/learning environment supports doctors and other healthcare staff by promoting their mental health and wellbeing to build on good practice and initiatives to create the conditions to ensure the NHS attracts, supports and retains its workforce, West et al 2018.</a:t>
            </a:r>
          </a:p>
        </p:txBody>
      </p:sp>
      <p:pic>
        <p:nvPicPr>
          <p:cNvPr id="49" name="Picture 48">
            <a:extLst>
              <a:ext uri="{FF2B5EF4-FFF2-40B4-BE49-F238E27FC236}">
                <a16:creationId xmlns:a16="http://schemas.microsoft.com/office/drawing/2014/main" id="{F937B86C-018C-439C-9186-14190F9096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2520" y="292466"/>
            <a:ext cx="2216090" cy="542150"/>
          </a:xfrm>
          <a:prstGeom prst="rect">
            <a:avLst/>
          </a:prstGeom>
          <a:noFill/>
          <a:ln>
            <a:noFill/>
          </a:ln>
          <a:effectLst>
            <a:outerShdw blurRad="50800" dist="50800" dir="5400000" algn="ctr" rotWithShape="0">
              <a:srgbClr val="FBE5D6"/>
            </a:outerShdw>
          </a:effectLst>
        </p:spPr>
      </p:pic>
      <p:pic>
        <p:nvPicPr>
          <p:cNvPr id="1028" name="Picture 4">
            <a:extLst>
              <a:ext uri="{FF2B5EF4-FFF2-40B4-BE49-F238E27FC236}">
                <a16:creationId xmlns:a16="http://schemas.microsoft.com/office/drawing/2014/main" id="{F03F0B70-0E94-49C5-AE41-799C809340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57" y="5941990"/>
            <a:ext cx="1493655" cy="72422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1CF4B8F-8CE9-EF04-3417-341ED0AB3DBF}"/>
              </a:ext>
            </a:extLst>
          </p:cNvPr>
          <p:cNvPicPr>
            <a:picLocks noChangeAspect="1"/>
          </p:cNvPicPr>
          <p:nvPr/>
        </p:nvPicPr>
        <p:blipFill>
          <a:blip r:embed="rId4"/>
          <a:stretch>
            <a:fillRect/>
          </a:stretch>
        </p:blipFill>
        <p:spPr>
          <a:xfrm>
            <a:off x="11625120" y="7962551"/>
            <a:ext cx="950035" cy="947983"/>
          </a:xfrm>
          <a:prstGeom prst="rect">
            <a:avLst/>
          </a:prstGeom>
        </p:spPr>
      </p:pic>
    </p:spTree>
    <p:extLst>
      <p:ext uri="{BB962C8B-B14F-4D97-AF65-F5344CB8AC3E}">
        <p14:creationId xmlns:p14="http://schemas.microsoft.com/office/powerpoint/2010/main" val="2987724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1720</TotalTime>
  <Words>495</Words>
  <Application>Microsoft Office PowerPoint</Application>
  <PresentationFormat>A3 Paper (297x420 mm)</PresentationFormat>
  <Paragraphs>57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Brady</dc:creator>
  <cp:lastModifiedBy>Dawn Bullen</cp:lastModifiedBy>
  <cp:revision>332</cp:revision>
  <dcterms:created xsi:type="dcterms:W3CDTF">2023-01-05T12:18:48Z</dcterms:created>
  <dcterms:modified xsi:type="dcterms:W3CDTF">2023-01-17T11:54:07Z</dcterms:modified>
</cp:coreProperties>
</file>